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4630400" cy="8229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54864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Arial"/>
              </a:defRPr>
            </a:pPr>
            <a:r>
              <a:t>Enovira 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38328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818CF8"/>
                </a:solidFill>
                <a:latin typeface="Arial"/>
              </a:defRPr>
            </a:pPr>
            <a:r>
              <a:t>Decision OS for smarter decisions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57200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0A0B0"/>
                </a:solidFill>
                <a:latin typeface="Arial"/>
              </a:defRPr>
            </a:pPr>
            <a:r>
              <a:t>Investment Deck  | 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68580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0A0B0"/>
                </a:solidFill>
                <a:latin typeface="Arial"/>
              </a:defRPr>
            </a:pPr>
            <a:r>
              <a:t>hello@enovira.com  •  Stockholm, Sweden  •  Org.nr 559566-4029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1/10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8174736"/>
            <a:ext cx="14630400" cy="54864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828800" y="228600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Arial"/>
              </a:defRPr>
            </a:pPr>
            <a:r>
              <a:t>Interested?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47472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A0A0B0"/>
                </a:solidFill>
                <a:latin typeface="Arial"/>
              </a:defRPr>
            </a:pPr>
            <a:r>
              <a:t>Let's talk about how Enovira can become part of your portfolio.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5029200"/>
            <a:ext cx="731520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53949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818CF8"/>
                </a:solidFill>
                <a:latin typeface="Arial"/>
              </a:defRPr>
            </a:pPr>
            <a:r>
              <a:t>hello@enovira.com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59436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8ED"/>
                </a:solidFill>
                <a:latin typeface="Arial"/>
              </a:defRPr>
            </a:pPr>
            <a:r>
              <a:t>enovira.com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5394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E8E8ED"/>
                </a:solidFill>
                <a:latin typeface="Arial"/>
              </a:defRPr>
            </a:pPr>
            <a:r>
              <a:t>Stockholm, Sweden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59436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Org.nr: 559566-4029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10/10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11887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People make hundreds of decisions daily —</a:t>
            </a:r>
            <a:br/>
            <a:r>
              <a:t>without the right tools.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3474720"/>
            <a:ext cx="3474720" cy="36576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737360" y="384048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818CF8"/>
                </a:solidFill>
                <a:latin typeface="Arial"/>
              </a:defRPr>
            </a:pPr>
            <a:r>
              <a:t>Individuals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457200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No accessible tools for emotional self-understanding.</a:t>
            </a:r>
            <a:br/>
            <a:r>
              <a:t>Mental health apps focus on crisis, not daily growth.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0" y="3474720"/>
            <a:ext cx="3474720" cy="36576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852160" y="384048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818CF8"/>
                </a:solidFill>
                <a:latin typeface="Arial"/>
              </a:defRPr>
            </a:pPr>
            <a:r>
              <a:t>Students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0" y="457200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Education tech gives answers instead of building</a:t>
            </a:r>
            <a:br/>
            <a:r>
              <a:t>real understanding. Parents have no visibility.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601200" y="3474720"/>
            <a:ext cx="3474720" cy="36576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966960" y="384048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818CF8"/>
                </a:solidFill>
                <a:latin typeface="Arial"/>
              </a:defRPr>
            </a:pPr>
            <a:r>
              <a:t>Small businesses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66960" y="457200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Enterprise-grade tools are too expensive.</a:t>
            </a:r>
            <a:br/>
            <a:r>
              <a:t>Solopreneurs make strategic decisions alone.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2/10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THE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11887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A unified Decision OS that understands you.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A0A0B0"/>
                </a:solidFill>
                <a:latin typeface="Arial"/>
              </a:defRPr>
            </a:pPr>
            <a:r>
              <a:t>We build an ecosystem of decision support covering three large markets:</a:t>
            </a:r>
            <a:br/>
            <a:r>
              <a:t>personal development, education, and SMB business tools.</a:t>
            </a:r>
            <a:br/>
            <a:r>
              <a:t>Shared tech stack and unified user accounts create strong network effects.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4389120"/>
            <a:ext cx="3474720" cy="301752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737360" y="46634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366F1"/>
                </a:solidFill>
                <a:latin typeface="Arial"/>
              </a:defRPr>
            </a:pPr>
            <a:r>
              <a:t>INDIVIDUAL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50292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Arial"/>
              </a:defRPr>
            </a:pPr>
            <a:r>
              <a:t>AuraTwin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57607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Emotional coaching with 16 modes.</a:t>
            </a:r>
            <a:br/>
            <a:r>
              <a:t>Personal aura profile. Apple Health.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0" y="4389120"/>
            <a:ext cx="3474720" cy="301752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852160" y="46634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366F1"/>
                </a:solidFill>
                <a:latin typeface="Arial"/>
              </a:defRPr>
            </a:pPr>
            <a:r>
              <a:t>LEARNING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50292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Arial"/>
              </a:defRPr>
            </a:pPr>
            <a:r>
              <a:t>Enovila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52160" y="57607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Study app for grades F–9.</a:t>
            </a:r>
            <a:br/>
            <a:r>
              <a:t>Socratic method. Parent reports.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601200" y="4389120"/>
            <a:ext cx="3474720" cy="301752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966960" y="46634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366F1"/>
                </a:solidFill>
                <a:latin typeface="Arial"/>
              </a:defRPr>
            </a:pPr>
            <a:r>
              <a:t>BUSINESS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66960" y="50292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Arial"/>
              </a:defRPr>
            </a:pPr>
            <a:r>
              <a:t>Orqent + Forge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66960" y="57607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Virtual C-suite with Officers.</a:t>
            </a:r>
            <a:br/>
            <a:r>
              <a:t>No-code app builder.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3/10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PRODUCT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AuraTwin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A78BFA"/>
                </a:solidFill>
                <a:latin typeface="Arial"/>
              </a:defRPr>
            </a:pPr>
            <a:r>
              <a:t>Your emotional co-pilot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92608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AuraTwin helps you understand your emotions, manage stress, and make better decisions about yourself. With 16 unique coaching modes — from daily support and stress management to relationships, creativity and career development — you always have the right support at hand.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1188720"/>
            <a:ext cx="5029200" cy="50292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0" y="15544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KEY FEATURES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21945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16 coaching modes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27889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Personal aura profile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33832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Apple Health integration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3977639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Text &amp; voice responses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0" y="45720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React Native / Expo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51663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Tier system via Stripe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5120640"/>
            <a:ext cx="1097280" cy="411480"/>
          </a:xfrm>
          <a:prstGeom prst="roundRect">
            <a:avLst/>
          </a:prstGeom>
          <a:solidFill>
            <a:srgbClr val="0A2E1A"/>
          </a:solidFill>
          <a:ln w="12700">
            <a:solidFill>
              <a:srgbClr val="4ADE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20640"/>
            <a:ext cx="1005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4ADE80"/>
                </a:solidFill>
                <a:latin typeface="Arial"/>
              </a:defRPr>
            </a:pPr>
            <a:r>
              <a:t>BETA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51663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18CF8"/>
                </a:solidFill>
                <a:latin typeface="Arial"/>
              </a:defRPr>
            </a:pPr>
            <a:r>
              <a:t>auratwin.io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4/10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PRODUCT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Orqent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A78BFA"/>
                </a:solidFill>
                <a:latin typeface="Arial"/>
              </a:defRPr>
            </a:pPr>
            <a:r>
              <a:t>Your virtual C-suite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92608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A complete digital platform with a virtual C-suite — Officers — handling everything from finance and marketing to HR and legal. All business-critical decisions in one place with real-time data and deep analysis. 5 languages supported.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1188720"/>
            <a:ext cx="5029200" cy="50292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0" y="15544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KEY FEATURES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21945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Officers: CFO, CMO, CHRO, CLO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27889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Compass (strategy) + Command (ops)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33832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5 languages supported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3977639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Role-based access control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0" y="45720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Forge: no-code app builder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51663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Time bank model for build hours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5120640"/>
            <a:ext cx="1463040" cy="411480"/>
          </a:xfrm>
          <a:prstGeom prst="roundRect">
            <a:avLst/>
          </a:prstGeom>
          <a:solidFill>
            <a:srgbClr val="15152A"/>
          </a:solidFill>
          <a:ln w="12700">
            <a:solidFill>
              <a:srgbClr val="818C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2064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818CF8"/>
                </a:solidFill>
                <a:latin typeface="Arial"/>
              </a:defRPr>
            </a:pPr>
            <a:r>
              <a:t>DEVELOPMENT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51663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18CF8"/>
                </a:solidFill>
                <a:latin typeface="Arial"/>
              </a:defRPr>
            </a:pPr>
            <a:r>
              <a:t>orqent.com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5/10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PRODUCT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Enovila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A78BFA"/>
                </a:solidFill>
                <a:latin typeface="Arial"/>
              </a:defRPr>
            </a:pPr>
            <a:r>
              <a:t>The personal study app for grades F–9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92608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A0A0B0"/>
                </a:solidFill>
                <a:latin typeface="Arial"/>
              </a:defRPr>
            </a:pPr>
            <a:r>
              <a:t>Helps Swedish school students take charge of their own learning. Uses the Socratic method — asks counter-questions and gives hints so students actually learn. Supports all subjects according to the Swedish curriculum Lgr22.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1188720"/>
            <a:ext cx="5029200" cy="50292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0" y="15544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KEY FEATURES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21945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Socratic method teaching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27889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All subjects per Lgr22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33832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Timer, flashcards, study tools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3977639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Parent progress reports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0" y="45720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Age-appropriate GDPR design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51663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E8ED"/>
                </a:solidFill>
                <a:latin typeface="Arial"/>
              </a:defRPr>
            </a:pPr>
            <a:r>
              <a:t>→  enovila.com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5120640"/>
            <a:ext cx="1463040" cy="411480"/>
          </a:xfrm>
          <a:prstGeom prst="roundRect">
            <a:avLst/>
          </a:prstGeom>
          <a:solidFill>
            <a:srgbClr val="15152A"/>
          </a:solidFill>
          <a:ln w="12700">
            <a:solidFill>
              <a:srgbClr val="818C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2064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818CF8"/>
                </a:solidFill>
                <a:latin typeface="Arial"/>
              </a:defRPr>
            </a:pPr>
            <a:r>
              <a:t>DEVELOPMENT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6/10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11887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Three massive markets. One platform.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743200"/>
            <a:ext cx="3474720" cy="4572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737360" y="3108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Arial"/>
              </a:defRPr>
            </a:pPr>
            <a:r>
              <a:t>Mental Health &amp; Wellness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3749039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818CF8"/>
                </a:solidFill>
                <a:latin typeface="Arial"/>
              </a:defRPr>
            </a:pPr>
            <a:r>
              <a:t>$130B+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484632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Global wellness market growing 5–10% annually.</a:t>
            </a:r>
            <a:br/>
            <a:r>
              <a:t>Rising demand for accessible, daily self-improvement tools.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0" y="2743200"/>
            <a:ext cx="3474720" cy="4572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852160" y="3108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Arial"/>
              </a:defRPr>
            </a:pPr>
            <a:r>
              <a:t>EdTech K–9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0" y="3749039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818CF8"/>
                </a:solidFill>
                <a:latin typeface="Arial"/>
              </a:defRPr>
            </a:pPr>
            <a:r>
              <a:t>$400B+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484632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Global education technology market.</a:t>
            </a:r>
            <a:br/>
            <a:r>
              <a:t>Strong push for personalized learning in the Nordics.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0" y="2743200"/>
            <a:ext cx="3474720" cy="4572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966960" y="3108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Arial"/>
              </a:defRPr>
            </a:pPr>
            <a:r>
              <a:t>SMB SaaS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66960" y="3749039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818CF8"/>
                </a:solidFill>
                <a:latin typeface="Arial"/>
              </a:defRPr>
            </a:pPr>
            <a:r>
              <a:t>$250B+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66960" y="484632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Small &amp; medium business software.</a:t>
            </a:r>
            <a:br/>
            <a:r>
              <a:t>70M+ SMBs in Europe need affordable C-suite tools.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7/10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11887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SaaS with multiple revenue streams.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743200"/>
            <a:ext cx="566928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737360" y="301752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Arial"/>
              </a:defRPr>
            </a:pPr>
            <a:r>
              <a:t>Subscriptions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356616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Tier system: Free → Basic → Plus → Enterprise.</a:t>
            </a:r>
            <a:br/>
            <a:r>
              <a:t>Stripe-integrated payments across all products.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0" y="2743200"/>
            <a:ext cx="566928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38160" y="301752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Arial"/>
              </a:defRPr>
            </a:pPr>
            <a:r>
              <a:t>Forge Build Hours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38160" y="356616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Orqent customers buy build hours for custom apps.</a:t>
            </a:r>
            <a:br/>
            <a:r>
              <a:t>Time bank model — additional revenue beyond subscriptions.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371600" y="5303520"/>
            <a:ext cx="566928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737360" y="557784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Arial"/>
              </a:defRPr>
            </a:pPr>
            <a:r>
              <a:t>Cross-sell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61264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Unified accounts across all products.</a:t>
            </a:r>
            <a:br/>
            <a:r>
              <a:t>AuraTwin users → Orqent. Students → parents using AuraTwin.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772400" y="5303520"/>
            <a:ext cx="566928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38160" y="557784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18CF8"/>
                </a:solidFill>
                <a:latin typeface="Arial"/>
              </a:defRPr>
            </a:pPr>
            <a:r>
              <a:t>Network Effects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61264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A0A0B0"/>
                </a:solidFill>
                <a:latin typeface="Arial"/>
              </a:defRPr>
            </a:pPr>
            <a:r>
              <a:t>Shared tech infrastructure reduces marginal cost.</a:t>
            </a:r>
            <a:br/>
            <a:r>
              <a:t>Each new product strengthens the ecosystem.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8/10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731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818CF8"/>
                </a:solidFill>
                <a:latin typeface="Arial"/>
              </a:defRPr>
            </a:pPr>
            <a:r>
              <a:t>TECHNOLOGY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11887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Modern stack. Nordics-first compliance.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743200"/>
            <a:ext cx="5669280" cy="4572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310896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366F1"/>
                </a:solidFill>
                <a:latin typeface="Arial"/>
              </a:defRPr>
            </a:pPr>
            <a:r>
              <a:t>TECH STACK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4903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React / React Native / Next.js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29767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Express + PostgreSQL backend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84632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Stripe payment integration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539495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WebSocket real-time comms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594360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Docker containerized deployment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649224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CI/CD automated pipelines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772400" y="2743200"/>
            <a:ext cx="5669280" cy="4572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525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0" y="310896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366F1"/>
                </a:solidFill>
                <a:latin typeface="Arial"/>
              </a:defRPr>
            </a:pPr>
            <a:r>
              <a:t>COMPLIANCE &amp; SECURITY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374903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Full GDPR compliance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429767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NIS2 directive ready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484632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All data stored within the EU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5394959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Audit logging on all operations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594360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Role-based access control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649224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E8E8ED"/>
                </a:solidFill>
                <a:latin typeface="Arial"/>
              </a:defRPr>
            </a:pPr>
            <a:r>
              <a:t>→  Child safety (Enovila)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258800" y="758952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A0A0B0"/>
                </a:solidFill>
                <a:latin typeface="Arial"/>
              </a:defRPr>
            </a:pPr>
            <a:r>
              <a:t>9/10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